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256" r:id="rId2"/>
    <p:sldId id="258" r:id="rId3"/>
    <p:sldId id="259" r:id="rId4"/>
    <p:sldId id="267" r:id="rId5"/>
    <p:sldId id="270" r:id="rId6"/>
    <p:sldId id="265" r:id="rId7"/>
    <p:sldId id="276" r:id="rId8"/>
    <p:sldId id="269" r:id="rId9"/>
    <p:sldId id="277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79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E0129-3E67-4675-AC02-7F32D9B3E52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ACF2DE-A8A5-4BC6-A4D8-0989FD61B8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Industry 4.0 -&gt; per setup profile training. </a:t>
          </a:r>
        </a:p>
      </dgm:t>
    </dgm:pt>
    <dgm:pt modelId="{5A57F4EE-6DC6-485B-936A-87793A71AB3D}" type="parTrans" cxnId="{86DB8F5F-B33B-4D6C-ACE6-26B64DE439D1}">
      <dgm:prSet/>
      <dgm:spPr/>
      <dgm:t>
        <a:bodyPr/>
        <a:lstStyle/>
        <a:p>
          <a:endParaRPr lang="en-US" sz="1600"/>
        </a:p>
      </dgm:t>
    </dgm:pt>
    <dgm:pt modelId="{385266E0-8655-494D-97EC-2EF3B9E02EB2}" type="sibTrans" cxnId="{86DB8F5F-B33B-4D6C-ACE6-26B64DE439D1}">
      <dgm:prSet phldrT="01"/>
      <dgm:spPr/>
      <dgm:t>
        <a:bodyPr/>
        <a:lstStyle/>
        <a:p>
          <a:endParaRPr lang="en-US" sz="1600"/>
        </a:p>
      </dgm:t>
    </dgm:pt>
    <dgm:pt modelId="{E3F59732-1DAE-4598-BC8F-6C9BCDE5FE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Self correcting close Loop monitoring system.</a:t>
          </a:r>
        </a:p>
      </dgm:t>
    </dgm:pt>
    <dgm:pt modelId="{6C913A35-515D-48AE-B0DA-30DEB91EDA46}" type="parTrans" cxnId="{544CF09B-B6BA-4680-8A37-D0BDC663FB38}">
      <dgm:prSet/>
      <dgm:spPr/>
      <dgm:t>
        <a:bodyPr/>
        <a:lstStyle/>
        <a:p>
          <a:endParaRPr lang="en-US" sz="1600"/>
        </a:p>
      </dgm:t>
    </dgm:pt>
    <dgm:pt modelId="{5C38FB8A-FFCE-4EDA-B5E6-FCB116575DBE}" type="sibTrans" cxnId="{544CF09B-B6BA-4680-8A37-D0BDC663FB38}">
      <dgm:prSet phldrT="02"/>
      <dgm:spPr/>
      <dgm:t>
        <a:bodyPr/>
        <a:lstStyle/>
        <a:p>
          <a:endParaRPr lang="en-US" sz="1600"/>
        </a:p>
      </dgm:t>
    </dgm:pt>
    <dgm:pt modelId="{75FAD41F-B6C9-4696-80B5-E07B2DEE4F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Detection of low magnitude and low footprint attacks.</a:t>
          </a:r>
        </a:p>
      </dgm:t>
    </dgm:pt>
    <dgm:pt modelId="{8EDB1D57-4DBA-4431-80B9-D7A7BF31E851}" type="parTrans" cxnId="{8CFC52C5-4385-4405-9425-5CDB6CF42EAF}">
      <dgm:prSet/>
      <dgm:spPr/>
      <dgm:t>
        <a:bodyPr/>
        <a:lstStyle/>
        <a:p>
          <a:endParaRPr lang="en-US" sz="1600"/>
        </a:p>
      </dgm:t>
    </dgm:pt>
    <dgm:pt modelId="{E6C13604-9EA1-43A9-B49E-14E5022F9DDE}" type="sibTrans" cxnId="{8CFC52C5-4385-4405-9425-5CDB6CF42EAF}">
      <dgm:prSet phldrT="03"/>
      <dgm:spPr/>
      <dgm:t>
        <a:bodyPr/>
        <a:lstStyle/>
        <a:p>
          <a:endParaRPr lang="en-US" sz="1600"/>
        </a:p>
      </dgm:t>
    </dgm:pt>
    <dgm:pt modelId="{4BE2C69E-6B23-4195-9937-DBCA626FB953}" type="pres">
      <dgm:prSet presAssocID="{63EE0129-3E67-4675-AC02-7F32D9B3E527}" presName="root" presStyleCnt="0">
        <dgm:presLayoutVars>
          <dgm:dir/>
          <dgm:resizeHandles val="exact"/>
        </dgm:presLayoutVars>
      </dgm:prSet>
      <dgm:spPr/>
    </dgm:pt>
    <dgm:pt modelId="{5DD51B89-FCE4-4B30-BD74-1865EFA7E031}" type="pres">
      <dgm:prSet presAssocID="{22ACF2DE-A8A5-4BC6-A4D8-0989FD61B832}" presName="compNode" presStyleCnt="0"/>
      <dgm:spPr/>
    </dgm:pt>
    <dgm:pt modelId="{479AB1E4-F863-49AA-9539-3511C350DF42}" type="pres">
      <dgm:prSet presAssocID="{22ACF2DE-A8A5-4BC6-A4D8-0989FD61B832}" presName="bgRect" presStyleLbl="bgShp" presStyleIdx="0" presStyleCnt="3"/>
      <dgm:spPr/>
    </dgm:pt>
    <dgm:pt modelId="{68AC160B-2DCA-498D-A687-BA6DCA0DBC3D}" type="pres">
      <dgm:prSet presAssocID="{22ACF2DE-A8A5-4BC6-A4D8-0989FD61B8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3ED859AC-F358-4BE9-803F-8679D68EA7FE}" type="pres">
      <dgm:prSet presAssocID="{22ACF2DE-A8A5-4BC6-A4D8-0989FD61B832}" presName="spaceRect" presStyleCnt="0"/>
      <dgm:spPr/>
    </dgm:pt>
    <dgm:pt modelId="{2EC83A7F-1F26-4C40-A900-D443A3715D62}" type="pres">
      <dgm:prSet presAssocID="{22ACF2DE-A8A5-4BC6-A4D8-0989FD61B832}" presName="parTx" presStyleLbl="revTx" presStyleIdx="0" presStyleCnt="3">
        <dgm:presLayoutVars>
          <dgm:chMax val="0"/>
          <dgm:chPref val="0"/>
        </dgm:presLayoutVars>
      </dgm:prSet>
      <dgm:spPr/>
    </dgm:pt>
    <dgm:pt modelId="{71B1B336-F29C-4AC5-963D-04D215EC1B49}" type="pres">
      <dgm:prSet presAssocID="{385266E0-8655-494D-97EC-2EF3B9E02EB2}" presName="sibTrans" presStyleCnt="0"/>
      <dgm:spPr/>
    </dgm:pt>
    <dgm:pt modelId="{6D1051D5-40D4-45D5-8AFB-386B4568341F}" type="pres">
      <dgm:prSet presAssocID="{E3F59732-1DAE-4598-BC8F-6C9BCDE5FE1A}" presName="compNode" presStyleCnt="0"/>
      <dgm:spPr/>
    </dgm:pt>
    <dgm:pt modelId="{0904EAD9-3935-41F1-959E-24E86CA9589F}" type="pres">
      <dgm:prSet presAssocID="{E3F59732-1DAE-4598-BC8F-6C9BCDE5FE1A}" presName="bgRect" presStyleLbl="bgShp" presStyleIdx="1" presStyleCnt="3"/>
      <dgm:spPr/>
    </dgm:pt>
    <dgm:pt modelId="{47481984-F4B4-476A-A4D9-7D8DD8C7998A}" type="pres">
      <dgm:prSet presAssocID="{E3F59732-1DAE-4598-BC8F-6C9BCDE5FE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F7A80C0-8DFB-4E38-A7CB-426E5F614B39}" type="pres">
      <dgm:prSet presAssocID="{E3F59732-1DAE-4598-BC8F-6C9BCDE5FE1A}" presName="spaceRect" presStyleCnt="0"/>
      <dgm:spPr/>
    </dgm:pt>
    <dgm:pt modelId="{15A54CCD-A1E2-4CAA-878C-CAEDF38813CF}" type="pres">
      <dgm:prSet presAssocID="{E3F59732-1DAE-4598-BC8F-6C9BCDE5FE1A}" presName="parTx" presStyleLbl="revTx" presStyleIdx="1" presStyleCnt="3">
        <dgm:presLayoutVars>
          <dgm:chMax val="0"/>
          <dgm:chPref val="0"/>
        </dgm:presLayoutVars>
      </dgm:prSet>
      <dgm:spPr/>
    </dgm:pt>
    <dgm:pt modelId="{E9DB5C3A-59DA-481A-8169-EB7EA224BC51}" type="pres">
      <dgm:prSet presAssocID="{5C38FB8A-FFCE-4EDA-B5E6-FCB116575DBE}" presName="sibTrans" presStyleCnt="0"/>
      <dgm:spPr/>
    </dgm:pt>
    <dgm:pt modelId="{42B0A18F-0643-4852-BDFC-37DD125457D5}" type="pres">
      <dgm:prSet presAssocID="{75FAD41F-B6C9-4696-80B5-E07B2DEE4F05}" presName="compNode" presStyleCnt="0"/>
      <dgm:spPr/>
    </dgm:pt>
    <dgm:pt modelId="{806316DE-B12D-42CE-B6E1-0970AECBD9EA}" type="pres">
      <dgm:prSet presAssocID="{75FAD41F-B6C9-4696-80B5-E07B2DEE4F05}" presName="bgRect" presStyleLbl="bgShp" presStyleIdx="2" presStyleCnt="3"/>
      <dgm:spPr/>
    </dgm:pt>
    <dgm:pt modelId="{12ABD4FF-7EFA-4777-A880-060A554FE883}" type="pres">
      <dgm:prSet presAssocID="{75FAD41F-B6C9-4696-80B5-E07B2DEE4F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ield Tick with solid fill"/>
        </a:ext>
      </dgm:extLst>
    </dgm:pt>
    <dgm:pt modelId="{F5CED4EF-965E-47B9-B234-8CE657745637}" type="pres">
      <dgm:prSet presAssocID="{75FAD41F-B6C9-4696-80B5-E07B2DEE4F05}" presName="spaceRect" presStyleCnt="0"/>
      <dgm:spPr/>
    </dgm:pt>
    <dgm:pt modelId="{EDADA444-BEF2-4EB9-82E8-AB7ED672C8CF}" type="pres">
      <dgm:prSet presAssocID="{75FAD41F-B6C9-4696-80B5-E07B2DEE4F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DB8F5F-B33B-4D6C-ACE6-26B64DE439D1}" srcId="{63EE0129-3E67-4675-AC02-7F32D9B3E527}" destId="{22ACF2DE-A8A5-4BC6-A4D8-0989FD61B832}" srcOrd="0" destOrd="0" parTransId="{5A57F4EE-6DC6-485B-936A-87793A71AB3D}" sibTransId="{385266E0-8655-494D-97EC-2EF3B9E02EB2}"/>
    <dgm:cxn modelId="{BFE8FB7E-3F08-4153-B6DC-5FEC2057B7E8}" type="presOf" srcId="{63EE0129-3E67-4675-AC02-7F32D9B3E527}" destId="{4BE2C69E-6B23-4195-9937-DBCA626FB953}" srcOrd="0" destOrd="0" presId="urn:microsoft.com/office/officeart/2018/2/layout/IconVerticalSolidList"/>
    <dgm:cxn modelId="{544CF09B-B6BA-4680-8A37-D0BDC663FB38}" srcId="{63EE0129-3E67-4675-AC02-7F32D9B3E527}" destId="{E3F59732-1DAE-4598-BC8F-6C9BCDE5FE1A}" srcOrd="1" destOrd="0" parTransId="{6C913A35-515D-48AE-B0DA-30DEB91EDA46}" sibTransId="{5C38FB8A-FFCE-4EDA-B5E6-FCB116575DBE}"/>
    <dgm:cxn modelId="{72B87FB0-2408-48B8-B0CC-169B53AC90F5}" type="presOf" srcId="{22ACF2DE-A8A5-4BC6-A4D8-0989FD61B832}" destId="{2EC83A7F-1F26-4C40-A900-D443A3715D62}" srcOrd="0" destOrd="0" presId="urn:microsoft.com/office/officeart/2018/2/layout/IconVerticalSolidList"/>
    <dgm:cxn modelId="{3EDB19C0-3BA6-487C-8D97-E241117770A0}" type="presOf" srcId="{E3F59732-1DAE-4598-BC8F-6C9BCDE5FE1A}" destId="{15A54CCD-A1E2-4CAA-878C-CAEDF38813CF}" srcOrd="0" destOrd="0" presId="urn:microsoft.com/office/officeart/2018/2/layout/IconVerticalSolidList"/>
    <dgm:cxn modelId="{8CFC52C5-4385-4405-9425-5CDB6CF42EAF}" srcId="{63EE0129-3E67-4675-AC02-7F32D9B3E527}" destId="{75FAD41F-B6C9-4696-80B5-E07B2DEE4F05}" srcOrd="2" destOrd="0" parTransId="{8EDB1D57-4DBA-4431-80B9-D7A7BF31E851}" sibTransId="{E6C13604-9EA1-43A9-B49E-14E5022F9DDE}"/>
    <dgm:cxn modelId="{224F43E6-19A7-438A-BCA4-5D258D24D0F6}" type="presOf" srcId="{75FAD41F-B6C9-4696-80B5-E07B2DEE4F05}" destId="{EDADA444-BEF2-4EB9-82E8-AB7ED672C8CF}" srcOrd="0" destOrd="0" presId="urn:microsoft.com/office/officeart/2018/2/layout/IconVerticalSolidList"/>
    <dgm:cxn modelId="{F73CC713-2B14-4DA1-B3BE-C046AC5F9FD8}" type="presParOf" srcId="{4BE2C69E-6B23-4195-9937-DBCA626FB953}" destId="{5DD51B89-FCE4-4B30-BD74-1865EFA7E031}" srcOrd="0" destOrd="0" presId="urn:microsoft.com/office/officeart/2018/2/layout/IconVerticalSolidList"/>
    <dgm:cxn modelId="{FA78CC25-87A9-471F-9386-C8A5E12EFDE4}" type="presParOf" srcId="{5DD51B89-FCE4-4B30-BD74-1865EFA7E031}" destId="{479AB1E4-F863-49AA-9539-3511C350DF42}" srcOrd="0" destOrd="0" presId="urn:microsoft.com/office/officeart/2018/2/layout/IconVerticalSolidList"/>
    <dgm:cxn modelId="{47F4B138-382E-490B-A27E-86CD7778FFCC}" type="presParOf" srcId="{5DD51B89-FCE4-4B30-BD74-1865EFA7E031}" destId="{68AC160B-2DCA-498D-A687-BA6DCA0DBC3D}" srcOrd="1" destOrd="0" presId="urn:microsoft.com/office/officeart/2018/2/layout/IconVerticalSolidList"/>
    <dgm:cxn modelId="{CC61091D-B0A2-46E2-8DDA-30B9AFA772B7}" type="presParOf" srcId="{5DD51B89-FCE4-4B30-BD74-1865EFA7E031}" destId="{3ED859AC-F358-4BE9-803F-8679D68EA7FE}" srcOrd="2" destOrd="0" presId="urn:microsoft.com/office/officeart/2018/2/layout/IconVerticalSolidList"/>
    <dgm:cxn modelId="{724CD59E-8DBF-4181-BABF-92B2047527D1}" type="presParOf" srcId="{5DD51B89-FCE4-4B30-BD74-1865EFA7E031}" destId="{2EC83A7F-1F26-4C40-A900-D443A3715D62}" srcOrd="3" destOrd="0" presId="urn:microsoft.com/office/officeart/2018/2/layout/IconVerticalSolidList"/>
    <dgm:cxn modelId="{D14E6A5F-457A-4067-BFA1-268DFCDB376D}" type="presParOf" srcId="{4BE2C69E-6B23-4195-9937-DBCA626FB953}" destId="{71B1B336-F29C-4AC5-963D-04D215EC1B49}" srcOrd="1" destOrd="0" presId="urn:microsoft.com/office/officeart/2018/2/layout/IconVerticalSolidList"/>
    <dgm:cxn modelId="{E4E92EB6-EC47-4880-872F-35B93DEA73CC}" type="presParOf" srcId="{4BE2C69E-6B23-4195-9937-DBCA626FB953}" destId="{6D1051D5-40D4-45D5-8AFB-386B4568341F}" srcOrd="2" destOrd="0" presId="urn:microsoft.com/office/officeart/2018/2/layout/IconVerticalSolidList"/>
    <dgm:cxn modelId="{3E013FCD-E423-4152-9279-5023C2CDF37A}" type="presParOf" srcId="{6D1051D5-40D4-45D5-8AFB-386B4568341F}" destId="{0904EAD9-3935-41F1-959E-24E86CA9589F}" srcOrd="0" destOrd="0" presId="urn:microsoft.com/office/officeart/2018/2/layout/IconVerticalSolidList"/>
    <dgm:cxn modelId="{FBCC885B-EADB-4A9B-96E7-3FD6CEDE2EA0}" type="presParOf" srcId="{6D1051D5-40D4-45D5-8AFB-386B4568341F}" destId="{47481984-F4B4-476A-A4D9-7D8DD8C7998A}" srcOrd="1" destOrd="0" presId="urn:microsoft.com/office/officeart/2018/2/layout/IconVerticalSolidList"/>
    <dgm:cxn modelId="{57CD606F-3994-4306-A859-838CCE2D81B2}" type="presParOf" srcId="{6D1051D5-40D4-45D5-8AFB-386B4568341F}" destId="{3F7A80C0-8DFB-4E38-A7CB-426E5F614B39}" srcOrd="2" destOrd="0" presId="urn:microsoft.com/office/officeart/2018/2/layout/IconVerticalSolidList"/>
    <dgm:cxn modelId="{22F12BB1-C65B-42AC-A28A-662C0969B1B2}" type="presParOf" srcId="{6D1051D5-40D4-45D5-8AFB-386B4568341F}" destId="{15A54CCD-A1E2-4CAA-878C-CAEDF38813CF}" srcOrd="3" destOrd="0" presId="urn:microsoft.com/office/officeart/2018/2/layout/IconVerticalSolidList"/>
    <dgm:cxn modelId="{54793AD7-A260-44CC-833C-EAAAF7C4527E}" type="presParOf" srcId="{4BE2C69E-6B23-4195-9937-DBCA626FB953}" destId="{E9DB5C3A-59DA-481A-8169-EB7EA224BC51}" srcOrd="3" destOrd="0" presId="urn:microsoft.com/office/officeart/2018/2/layout/IconVerticalSolidList"/>
    <dgm:cxn modelId="{3707F08A-F3A0-4632-9CD8-A5FCFB794F4B}" type="presParOf" srcId="{4BE2C69E-6B23-4195-9937-DBCA626FB953}" destId="{42B0A18F-0643-4852-BDFC-37DD125457D5}" srcOrd="4" destOrd="0" presId="urn:microsoft.com/office/officeart/2018/2/layout/IconVerticalSolidList"/>
    <dgm:cxn modelId="{59AEBB55-8D55-4F65-B935-074E4B38B72B}" type="presParOf" srcId="{42B0A18F-0643-4852-BDFC-37DD125457D5}" destId="{806316DE-B12D-42CE-B6E1-0970AECBD9EA}" srcOrd="0" destOrd="0" presId="urn:microsoft.com/office/officeart/2018/2/layout/IconVerticalSolidList"/>
    <dgm:cxn modelId="{AEE2CABE-4174-4F0F-A520-7D27582981B1}" type="presParOf" srcId="{42B0A18F-0643-4852-BDFC-37DD125457D5}" destId="{12ABD4FF-7EFA-4777-A880-060A554FE883}" srcOrd="1" destOrd="0" presId="urn:microsoft.com/office/officeart/2018/2/layout/IconVerticalSolidList"/>
    <dgm:cxn modelId="{EE498C9E-5DDB-4AED-B478-F6F663C2B420}" type="presParOf" srcId="{42B0A18F-0643-4852-BDFC-37DD125457D5}" destId="{F5CED4EF-965E-47B9-B234-8CE657745637}" srcOrd="2" destOrd="0" presId="urn:microsoft.com/office/officeart/2018/2/layout/IconVerticalSolidList"/>
    <dgm:cxn modelId="{4DA497C8-2C7D-4EC2-80F5-B4C2BB0090C2}" type="presParOf" srcId="{42B0A18F-0643-4852-BDFC-37DD125457D5}" destId="{EDADA444-BEF2-4EB9-82E8-AB7ED672C8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E0129-3E67-4675-AC02-7F32D9B3E5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88E668C-7D3E-4047-A11D-3B4B24099D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/>
            <a:t>Use Case Specific Design of Monitoring System.</a:t>
          </a:r>
        </a:p>
      </dgm:t>
    </dgm:pt>
    <dgm:pt modelId="{A6FE0175-4545-4651-AF19-5CE1FC4BB264}" type="parTrans" cxnId="{ABC177F1-5E60-4BCB-A4ED-EB69AC104EA6}">
      <dgm:prSet/>
      <dgm:spPr/>
      <dgm:t>
        <a:bodyPr/>
        <a:lstStyle/>
        <a:p>
          <a:endParaRPr lang="en-US" sz="1800"/>
        </a:p>
      </dgm:t>
    </dgm:pt>
    <dgm:pt modelId="{19F94490-29C5-408C-AF46-96A5CCB9E8AE}" type="sibTrans" cxnId="{ABC177F1-5E60-4BCB-A4ED-EB69AC104EA6}">
      <dgm:prSet/>
      <dgm:spPr/>
      <dgm:t>
        <a:bodyPr/>
        <a:lstStyle/>
        <a:p>
          <a:endParaRPr lang="en-US" sz="1800"/>
        </a:p>
      </dgm:t>
    </dgm:pt>
    <dgm:pt modelId="{24F41D0A-B76D-41E3-BB87-14774CC672D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/>
            <a:t>Inbuilt Security Solutions</a:t>
          </a:r>
        </a:p>
      </dgm:t>
    </dgm:pt>
    <dgm:pt modelId="{955801C7-60AF-4CCB-AAAC-1E8250311A9F}" type="parTrans" cxnId="{CA0758F8-28D7-46DC-927E-7FF38A69F213}">
      <dgm:prSet/>
      <dgm:spPr/>
      <dgm:t>
        <a:bodyPr/>
        <a:lstStyle/>
        <a:p>
          <a:endParaRPr lang="en-US" sz="1800"/>
        </a:p>
      </dgm:t>
    </dgm:pt>
    <dgm:pt modelId="{44D315E7-B493-44E1-90FD-D7C1A4F18D25}" type="sibTrans" cxnId="{CA0758F8-28D7-46DC-927E-7FF38A69F213}">
      <dgm:prSet/>
      <dgm:spPr/>
      <dgm:t>
        <a:bodyPr/>
        <a:lstStyle/>
        <a:p>
          <a:endParaRPr lang="en-US" sz="1800"/>
        </a:p>
      </dgm:t>
    </dgm:pt>
    <dgm:pt modelId="{57E6A958-0038-41B6-9B3C-6426D5E2B85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dirty="0"/>
            <a:t>Benchmarking Monitoring Techniques</a:t>
          </a:r>
        </a:p>
      </dgm:t>
    </dgm:pt>
    <dgm:pt modelId="{9CE3E5F8-ED6D-4CC7-8279-8CE4E47BAF99}" type="parTrans" cxnId="{E0C0302B-AE6A-476B-8E3E-70B4E1755ACD}">
      <dgm:prSet/>
      <dgm:spPr/>
      <dgm:t>
        <a:bodyPr/>
        <a:lstStyle/>
        <a:p>
          <a:endParaRPr lang="en-US" sz="1800"/>
        </a:p>
      </dgm:t>
    </dgm:pt>
    <dgm:pt modelId="{C07A442F-42B3-4756-BAC5-C8A39A43DD25}" type="sibTrans" cxnId="{E0C0302B-AE6A-476B-8E3E-70B4E1755ACD}">
      <dgm:prSet/>
      <dgm:spPr/>
      <dgm:t>
        <a:bodyPr/>
        <a:lstStyle/>
        <a:p>
          <a:endParaRPr lang="en-US" sz="1800"/>
        </a:p>
      </dgm:t>
    </dgm:pt>
    <dgm:pt modelId="{41591BB6-5A17-437F-BD98-EA20A5F77462}" type="pres">
      <dgm:prSet presAssocID="{63EE0129-3E67-4675-AC02-7F32D9B3E527}" presName="root" presStyleCnt="0">
        <dgm:presLayoutVars>
          <dgm:dir/>
          <dgm:resizeHandles val="exact"/>
        </dgm:presLayoutVars>
      </dgm:prSet>
      <dgm:spPr/>
    </dgm:pt>
    <dgm:pt modelId="{764687C8-12FF-44C4-B0B8-D656A44BC590}" type="pres">
      <dgm:prSet presAssocID="{E88E668C-7D3E-4047-A11D-3B4B24099D45}" presName="compNode" presStyleCnt="0"/>
      <dgm:spPr/>
    </dgm:pt>
    <dgm:pt modelId="{6974BB58-330D-45FE-8A9E-79F60DC504F3}" type="pres">
      <dgm:prSet presAssocID="{E88E668C-7D3E-4047-A11D-3B4B24099D45}" presName="iconBgRect" presStyleLbl="bgShp" presStyleIdx="0" presStyleCnt="3"/>
      <dgm:spPr/>
    </dgm:pt>
    <dgm:pt modelId="{865D1F16-82FB-4BE2-9595-6D39977F7A1B}" type="pres">
      <dgm:prSet presAssocID="{E88E668C-7D3E-4047-A11D-3B4B24099D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EA23B66-E49D-4BDF-AAA3-3B7910A4C01B}" type="pres">
      <dgm:prSet presAssocID="{E88E668C-7D3E-4047-A11D-3B4B24099D45}" presName="spaceRect" presStyleCnt="0"/>
      <dgm:spPr/>
    </dgm:pt>
    <dgm:pt modelId="{48341F24-B969-4B5D-932F-F9CF36EECEDA}" type="pres">
      <dgm:prSet presAssocID="{E88E668C-7D3E-4047-A11D-3B4B24099D45}" presName="textRect" presStyleLbl="revTx" presStyleIdx="0" presStyleCnt="3">
        <dgm:presLayoutVars>
          <dgm:chMax val="1"/>
          <dgm:chPref val="1"/>
        </dgm:presLayoutVars>
      </dgm:prSet>
      <dgm:spPr/>
    </dgm:pt>
    <dgm:pt modelId="{D9A97B80-13C9-4A82-9476-1F43B7A89D8E}" type="pres">
      <dgm:prSet presAssocID="{19F94490-29C5-408C-AF46-96A5CCB9E8AE}" presName="sibTrans" presStyleCnt="0"/>
      <dgm:spPr/>
    </dgm:pt>
    <dgm:pt modelId="{08471BAD-B651-40E8-82C5-6AE2449C3774}" type="pres">
      <dgm:prSet presAssocID="{24F41D0A-B76D-41E3-BB87-14774CC672D1}" presName="compNode" presStyleCnt="0"/>
      <dgm:spPr/>
    </dgm:pt>
    <dgm:pt modelId="{787CC9D5-BF7F-4DA1-9F73-1D5CE8132509}" type="pres">
      <dgm:prSet presAssocID="{24F41D0A-B76D-41E3-BB87-14774CC672D1}" presName="iconBgRect" presStyleLbl="bgShp" presStyleIdx="1" presStyleCnt="3"/>
      <dgm:spPr/>
    </dgm:pt>
    <dgm:pt modelId="{24152485-799B-4C70-BED2-31F9EBA55A08}" type="pres">
      <dgm:prSet presAssocID="{24F41D0A-B76D-41E3-BB87-14774CC672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E5558DA-6332-46C4-B63C-803F898F176F}" type="pres">
      <dgm:prSet presAssocID="{24F41D0A-B76D-41E3-BB87-14774CC672D1}" presName="spaceRect" presStyleCnt="0"/>
      <dgm:spPr/>
    </dgm:pt>
    <dgm:pt modelId="{E3BB5F7D-AFDE-4621-83AB-5C9561EE1F10}" type="pres">
      <dgm:prSet presAssocID="{24F41D0A-B76D-41E3-BB87-14774CC672D1}" presName="textRect" presStyleLbl="revTx" presStyleIdx="1" presStyleCnt="3">
        <dgm:presLayoutVars>
          <dgm:chMax val="1"/>
          <dgm:chPref val="1"/>
        </dgm:presLayoutVars>
      </dgm:prSet>
      <dgm:spPr/>
    </dgm:pt>
    <dgm:pt modelId="{B96FF5FA-7F32-4B37-BAE2-014EC7F432EB}" type="pres">
      <dgm:prSet presAssocID="{44D315E7-B493-44E1-90FD-D7C1A4F18D25}" presName="sibTrans" presStyleCnt="0"/>
      <dgm:spPr/>
    </dgm:pt>
    <dgm:pt modelId="{D7DB8FAE-D620-47B4-AFCE-9ED570556904}" type="pres">
      <dgm:prSet presAssocID="{57E6A958-0038-41B6-9B3C-6426D5E2B859}" presName="compNode" presStyleCnt="0"/>
      <dgm:spPr/>
    </dgm:pt>
    <dgm:pt modelId="{B76858CA-48D9-480C-BFD7-CC9136B425EB}" type="pres">
      <dgm:prSet presAssocID="{57E6A958-0038-41B6-9B3C-6426D5E2B859}" presName="iconBgRect" presStyleLbl="bgShp" presStyleIdx="2" presStyleCnt="3"/>
      <dgm:spPr/>
    </dgm:pt>
    <dgm:pt modelId="{B3E95BF8-9052-4E5A-845C-AC62353961D0}" type="pres">
      <dgm:prSet presAssocID="{57E6A958-0038-41B6-9B3C-6426D5E2B8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1F77C25-B39C-41B7-AA60-A387E9862CBE}" type="pres">
      <dgm:prSet presAssocID="{57E6A958-0038-41B6-9B3C-6426D5E2B859}" presName="spaceRect" presStyleCnt="0"/>
      <dgm:spPr/>
    </dgm:pt>
    <dgm:pt modelId="{7C8374E1-D91E-4375-920B-B4954EB2D05A}" type="pres">
      <dgm:prSet presAssocID="{57E6A958-0038-41B6-9B3C-6426D5E2B85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C0302B-AE6A-476B-8E3E-70B4E1755ACD}" srcId="{63EE0129-3E67-4675-AC02-7F32D9B3E527}" destId="{57E6A958-0038-41B6-9B3C-6426D5E2B859}" srcOrd="2" destOrd="0" parTransId="{9CE3E5F8-ED6D-4CC7-8279-8CE4E47BAF99}" sibTransId="{C07A442F-42B3-4756-BAC5-C8A39A43DD25}"/>
    <dgm:cxn modelId="{762B769D-9AE8-43D4-89DC-6AFDE2609527}" type="presOf" srcId="{63EE0129-3E67-4675-AC02-7F32D9B3E527}" destId="{41591BB6-5A17-437F-BD98-EA20A5F77462}" srcOrd="0" destOrd="0" presId="urn:microsoft.com/office/officeart/2018/5/layout/IconCircleLabelList"/>
    <dgm:cxn modelId="{95F017A2-1CCF-441C-B6F8-8A5E1D1822C6}" type="presOf" srcId="{24F41D0A-B76D-41E3-BB87-14774CC672D1}" destId="{E3BB5F7D-AFDE-4621-83AB-5C9561EE1F10}" srcOrd="0" destOrd="0" presId="urn:microsoft.com/office/officeart/2018/5/layout/IconCircleLabelList"/>
    <dgm:cxn modelId="{B8267DA2-AA4B-490A-8639-6E25480C764E}" type="presOf" srcId="{E88E668C-7D3E-4047-A11D-3B4B24099D45}" destId="{48341F24-B969-4B5D-932F-F9CF36EECEDA}" srcOrd="0" destOrd="0" presId="urn:microsoft.com/office/officeart/2018/5/layout/IconCircleLabelList"/>
    <dgm:cxn modelId="{ABC177F1-5E60-4BCB-A4ED-EB69AC104EA6}" srcId="{63EE0129-3E67-4675-AC02-7F32D9B3E527}" destId="{E88E668C-7D3E-4047-A11D-3B4B24099D45}" srcOrd="0" destOrd="0" parTransId="{A6FE0175-4545-4651-AF19-5CE1FC4BB264}" sibTransId="{19F94490-29C5-408C-AF46-96A5CCB9E8AE}"/>
    <dgm:cxn modelId="{C2AC95F6-667E-4455-8DAA-2781ED70F539}" type="presOf" srcId="{57E6A958-0038-41B6-9B3C-6426D5E2B859}" destId="{7C8374E1-D91E-4375-920B-B4954EB2D05A}" srcOrd="0" destOrd="0" presId="urn:microsoft.com/office/officeart/2018/5/layout/IconCircleLabelList"/>
    <dgm:cxn modelId="{CA0758F8-28D7-46DC-927E-7FF38A69F213}" srcId="{63EE0129-3E67-4675-AC02-7F32D9B3E527}" destId="{24F41D0A-B76D-41E3-BB87-14774CC672D1}" srcOrd="1" destOrd="0" parTransId="{955801C7-60AF-4CCB-AAAC-1E8250311A9F}" sibTransId="{44D315E7-B493-44E1-90FD-D7C1A4F18D25}"/>
    <dgm:cxn modelId="{C08FBBD5-ED9A-44E9-8652-C5B6F1A851EB}" type="presParOf" srcId="{41591BB6-5A17-437F-BD98-EA20A5F77462}" destId="{764687C8-12FF-44C4-B0B8-D656A44BC590}" srcOrd="0" destOrd="0" presId="urn:microsoft.com/office/officeart/2018/5/layout/IconCircleLabelList"/>
    <dgm:cxn modelId="{8B4D9D55-927A-4721-83EF-6DE5D6E8675F}" type="presParOf" srcId="{764687C8-12FF-44C4-B0B8-D656A44BC590}" destId="{6974BB58-330D-45FE-8A9E-79F60DC504F3}" srcOrd="0" destOrd="0" presId="urn:microsoft.com/office/officeart/2018/5/layout/IconCircleLabelList"/>
    <dgm:cxn modelId="{DFAA8C0D-7772-454F-B316-6E53EED40663}" type="presParOf" srcId="{764687C8-12FF-44C4-B0B8-D656A44BC590}" destId="{865D1F16-82FB-4BE2-9595-6D39977F7A1B}" srcOrd="1" destOrd="0" presId="urn:microsoft.com/office/officeart/2018/5/layout/IconCircleLabelList"/>
    <dgm:cxn modelId="{F8A9280C-2AE4-46AA-9A76-DE51BF4415CA}" type="presParOf" srcId="{764687C8-12FF-44C4-B0B8-D656A44BC590}" destId="{0EA23B66-E49D-4BDF-AAA3-3B7910A4C01B}" srcOrd="2" destOrd="0" presId="urn:microsoft.com/office/officeart/2018/5/layout/IconCircleLabelList"/>
    <dgm:cxn modelId="{21CF2686-0B84-486C-A8DA-EEF0B4463C19}" type="presParOf" srcId="{764687C8-12FF-44C4-B0B8-D656A44BC590}" destId="{48341F24-B969-4B5D-932F-F9CF36EECEDA}" srcOrd="3" destOrd="0" presId="urn:microsoft.com/office/officeart/2018/5/layout/IconCircleLabelList"/>
    <dgm:cxn modelId="{A84FDF03-8E26-431D-9A34-13673ABE278A}" type="presParOf" srcId="{41591BB6-5A17-437F-BD98-EA20A5F77462}" destId="{D9A97B80-13C9-4A82-9476-1F43B7A89D8E}" srcOrd="1" destOrd="0" presId="urn:microsoft.com/office/officeart/2018/5/layout/IconCircleLabelList"/>
    <dgm:cxn modelId="{681C53C3-0ECD-4D82-A6FF-FB0F64FBD23A}" type="presParOf" srcId="{41591BB6-5A17-437F-BD98-EA20A5F77462}" destId="{08471BAD-B651-40E8-82C5-6AE2449C3774}" srcOrd="2" destOrd="0" presId="urn:microsoft.com/office/officeart/2018/5/layout/IconCircleLabelList"/>
    <dgm:cxn modelId="{AFA24ABB-4A8A-44C3-AD42-4C154432A384}" type="presParOf" srcId="{08471BAD-B651-40E8-82C5-6AE2449C3774}" destId="{787CC9D5-BF7F-4DA1-9F73-1D5CE8132509}" srcOrd="0" destOrd="0" presId="urn:microsoft.com/office/officeart/2018/5/layout/IconCircleLabelList"/>
    <dgm:cxn modelId="{31BBAF6A-C4B2-4650-9E96-66F647100669}" type="presParOf" srcId="{08471BAD-B651-40E8-82C5-6AE2449C3774}" destId="{24152485-799B-4C70-BED2-31F9EBA55A08}" srcOrd="1" destOrd="0" presId="urn:microsoft.com/office/officeart/2018/5/layout/IconCircleLabelList"/>
    <dgm:cxn modelId="{87A8A2B9-12CB-48DF-AE72-A421B7E6F94F}" type="presParOf" srcId="{08471BAD-B651-40E8-82C5-6AE2449C3774}" destId="{8E5558DA-6332-46C4-B63C-803F898F176F}" srcOrd="2" destOrd="0" presId="urn:microsoft.com/office/officeart/2018/5/layout/IconCircleLabelList"/>
    <dgm:cxn modelId="{39888D0B-7FDA-4E72-A7B7-E931AF207FC3}" type="presParOf" srcId="{08471BAD-B651-40E8-82C5-6AE2449C3774}" destId="{E3BB5F7D-AFDE-4621-83AB-5C9561EE1F10}" srcOrd="3" destOrd="0" presId="urn:microsoft.com/office/officeart/2018/5/layout/IconCircleLabelList"/>
    <dgm:cxn modelId="{0B0813F1-04AE-410D-BA31-A936E7E8D847}" type="presParOf" srcId="{41591BB6-5A17-437F-BD98-EA20A5F77462}" destId="{B96FF5FA-7F32-4B37-BAE2-014EC7F432EB}" srcOrd="3" destOrd="0" presId="urn:microsoft.com/office/officeart/2018/5/layout/IconCircleLabelList"/>
    <dgm:cxn modelId="{91B2F92D-5CEB-4513-A8BF-DDD6A11D7DC8}" type="presParOf" srcId="{41591BB6-5A17-437F-BD98-EA20A5F77462}" destId="{D7DB8FAE-D620-47B4-AFCE-9ED570556904}" srcOrd="4" destOrd="0" presId="urn:microsoft.com/office/officeart/2018/5/layout/IconCircleLabelList"/>
    <dgm:cxn modelId="{9397CE2A-D398-41ED-9924-C0A565D9702C}" type="presParOf" srcId="{D7DB8FAE-D620-47B4-AFCE-9ED570556904}" destId="{B76858CA-48D9-480C-BFD7-CC9136B425EB}" srcOrd="0" destOrd="0" presId="urn:microsoft.com/office/officeart/2018/5/layout/IconCircleLabelList"/>
    <dgm:cxn modelId="{9202A3E2-FDD3-4CB8-A072-AA8D27F73FF4}" type="presParOf" srcId="{D7DB8FAE-D620-47B4-AFCE-9ED570556904}" destId="{B3E95BF8-9052-4E5A-845C-AC62353961D0}" srcOrd="1" destOrd="0" presId="urn:microsoft.com/office/officeart/2018/5/layout/IconCircleLabelList"/>
    <dgm:cxn modelId="{9A6CAA56-2283-4A9E-B2AC-7BBDC21FADB2}" type="presParOf" srcId="{D7DB8FAE-D620-47B4-AFCE-9ED570556904}" destId="{F1F77C25-B39C-41B7-AA60-A387E9862CBE}" srcOrd="2" destOrd="0" presId="urn:microsoft.com/office/officeart/2018/5/layout/IconCircleLabelList"/>
    <dgm:cxn modelId="{A7B4690C-08CD-43C7-ACD4-5C19DE525CB3}" type="presParOf" srcId="{D7DB8FAE-D620-47B4-AFCE-9ED570556904}" destId="{7C8374E1-D91E-4375-920B-B4954EB2D0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AB1E4-F863-49AA-9539-3511C350DF42}">
      <dsp:nvSpPr>
        <dsp:cNvPr id="0" name=""/>
        <dsp:cNvSpPr/>
      </dsp:nvSpPr>
      <dsp:spPr>
        <a:xfrm>
          <a:off x="0" y="601"/>
          <a:ext cx="5851202" cy="14068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C160B-2DCA-498D-A687-BA6DCA0DBC3D}">
      <dsp:nvSpPr>
        <dsp:cNvPr id="0" name=""/>
        <dsp:cNvSpPr/>
      </dsp:nvSpPr>
      <dsp:spPr>
        <a:xfrm>
          <a:off x="425561" y="317134"/>
          <a:ext cx="773747" cy="773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83A7F-1F26-4C40-A900-D443A3715D62}">
      <dsp:nvSpPr>
        <dsp:cNvPr id="0" name=""/>
        <dsp:cNvSpPr/>
      </dsp:nvSpPr>
      <dsp:spPr>
        <a:xfrm>
          <a:off x="1624869" y="601"/>
          <a:ext cx="4226332" cy="140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88" tIns="148888" rIns="148888" bIns="14888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Industry 4.0 -&gt; per setup profile training. </a:t>
          </a:r>
        </a:p>
      </dsp:txBody>
      <dsp:txXfrm>
        <a:off x="1624869" y="601"/>
        <a:ext cx="4226332" cy="1406813"/>
      </dsp:txXfrm>
    </dsp:sp>
    <dsp:sp modelId="{0904EAD9-3935-41F1-959E-24E86CA9589F}">
      <dsp:nvSpPr>
        <dsp:cNvPr id="0" name=""/>
        <dsp:cNvSpPr/>
      </dsp:nvSpPr>
      <dsp:spPr>
        <a:xfrm>
          <a:off x="0" y="1759118"/>
          <a:ext cx="5851202" cy="14068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81984-F4B4-476A-A4D9-7D8DD8C7998A}">
      <dsp:nvSpPr>
        <dsp:cNvPr id="0" name=""/>
        <dsp:cNvSpPr/>
      </dsp:nvSpPr>
      <dsp:spPr>
        <a:xfrm>
          <a:off x="425561" y="2075651"/>
          <a:ext cx="773747" cy="7737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54CCD-A1E2-4CAA-878C-CAEDF38813CF}">
      <dsp:nvSpPr>
        <dsp:cNvPr id="0" name=""/>
        <dsp:cNvSpPr/>
      </dsp:nvSpPr>
      <dsp:spPr>
        <a:xfrm>
          <a:off x="1624869" y="1759118"/>
          <a:ext cx="4226332" cy="140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88" tIns="148888" rIns="148888" bIns="14888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Self correcting close Loop monitoring system.</a:t>
          </a:r>
        </a:p>
      </dsp:txBody>
      <dsp:txXfrm>
        <a:off x="1624869" y="1759118"/>
        <a:ext cx="4226332" cy="1406813"/>
      </dsp:txXfrm>
    </dsp:sp>
    <dsp:sp modelId="{806316DE-B12D-42CE-B6E1-0970AECBD9EA}">
      <dsp:nvSpPr>
        <dsp:cNvPr id="0" name=""/>
        <dsp:cNvSpPr/>
      </dsp:nvSpPr>
      <dsp:spPr>
        <a:xfrm>
          <a:off x="0" y="3517635"/>
          <a:ext cx="5851202" cy="14068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BD4FF-7EFA-4777-A880-060A554FE883}">
      <dsp:nvSpPr>
        <dsp:cNvPr id="0" name=""/>
        <dsp:cNvSpPr/>
      </dsp:nvSpPr>
      <dsp:spPr>
        <a:xfrm>
          <a:off x="425561" y="3834168"/>
          <a:ext cx="773747" cy="7737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DA444-BEF2-4EB9-82E8-AB7ED672C8CF}">
      <dsp:nvSpPr>
        <dsp:cNvPr id="0" name=""/>
        <dsp:cNvSpPr/>
      </dsp:nvSpPr>
      <dsp:spPr>
        <a:xfrm>
          <a:off x="1624869" y="3517635"/>
          <a:ext cx="4226332" cy="140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88" tIns="148888" rIns="148888" bIns="14888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Detection of low magnitude and low footprint attacks.</a:t>
          </a:r>
        </a:p>
      </dsp:txBody>
      <dsp:txXfrm>
        <a:off x="1624869" y="3517635"/>
        <a:ext cx="4226332" cy="1406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4BB58-330D-45FE-8A9E-79F60DC504F3}">
      <dsp:nvSpPr>
        <dsp:cNvPr id="0" name=""/>
        <dsp:cNvSpPr/>
      </dsp:nvSpPr>
      <dsp:spPr>
        <a:xfrm>
          <a:off x="645201" y="138213"/>
          <a:ext cx="1749937" cy="17499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D1F16-82FB-4BE2-9595-6D39977F7A1B}">
      <dsp:nvSpPr>
        <dsp:cNvPr id="0" name=""/>
        <dsp:cNvSpPr/>
      </dsp:nvSpPr>
      <dsp:spPr>
        <a:xfrm>
          <a:off x="1018139" y="51115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41F24-B969-4B5D-932F-F9CF36EECEDA}">
      <dsp:nvSpPr>
        <dsp:cNvPr id="0" name=""/>
        <dsp:cNvSpPr/>
      </dsp:nvSpPr>
      <dsp:spPr>
        <a:xfrm>
          <a:off x="85795" y="2433213"/>
          <a:ext cx="2868750" cy="11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Use Case Specific Design of Monitoring System.</a:t>
          </a:r>
        </a:p>
      </dsp:txBody>
      <dsp:txXfrm>
        <a:off x="85795" y="2433213"/>
        <a:ext cx="2868750" cy="1123593"/>
      </dsp:txXfrm>
    </dsp:sp>
    <dsp:sp modelId="{787CC9D5-BF7F-4DA1-9F73-1D5CE8132509}">
      <dsp:nvSpPr>
        <dsp:cNvPr id="0" name=""/>
        <dsp:cNvSpPr/>
      </dsp:nvSpPr>
      <dsp:spPr>
        <a:xfrm>
          <a:off x="4015982" y="138213"/>
          <a:ext cx="1749937" cy="17499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2485-799B-4C70-BED2-31F9EBA55A08}">
      <dsp:nvSpPr>
        <dsp:cNvPr id="0" name=""/>
        <dsp:cNvSpPr/>
      </dsp:nvSpPr>
      <dsp:spPr>
        <a:xfrm>
          <a:off x="4388920" y="51115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B5F7D-AFDE-4621-83AB-5C9561EE1F10}">
      <dsp:nvSpPr>
        <dsp:cNvPr id="0" name=""/>
        <dsp:cNvSpPr/>
      </dsp:nvSpPr>
      <dsp:spPr>
        <a:xfrm>
          <a:off x="3456576" y="2433213"/>
          <a:ext cx="2868750" cy="11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Inbuilt Security Solutions</a:t>
          </a:r>
        </a:p>
      </dsp:txBody>
      <dsp:txXfrm>
        <a:off x="3456576" y="2433213"/>
        <a:ext cx="2868750" cy="1123593"/>
      </dsp:txXfrm>
    </dsp:sp>
    <dsp:sp modelId="{B76858CA-48D9-480C-BFD7-CC9136B425EB}">
      <dsp:nvSpPr>
        <dsp:cNvPr id="0" name=""/>
        <dsp:cNvSpPr/>
      </dsp:nvSpPr>
      <dsp:spPr>
        <a:xfrm>
          <a:off x="7386764" y="138213"/>
          <a:ext cx="1749937" cy="17499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95BF8-9052-4E5A-845C-AC62353961D0}">
      <dsp:nvSpPr>
        <dsp:cNvPr id="0" name=""/>
        <dsp:cNvSpPr/>
      </dsp:nvSpPr>
      <dsp:spPr>
        <a:xfrm>
          <a:off x="7759701" y="51115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374E1-D91E-4375-920B-B4954EB2D05A}">
      <dsp:nvSpPr>
        <dsp:cNvPr id="0" name=""/>
        <dsp:cNvSpPr/>
      </dsp:nvSpPr>
      <dsp:spPr>
        <a:xfrm>
          <a:off x="6827357" y="2433213"/>
          <a:ext cx="2868750" cy="112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Benchmarking Monitoring Techniques</a:t>
          </a:r>
        </a:p>
      </dsp:txBody>
      <dsp:txXfrm>
        <a:off x="6827357" y="2433213"/>
        <a:ext cx="2868750" cy="112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C91C0-754D-4601-A3F2-653D2F6E11F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642D9-6517-4BFE-ABFB-6806BBD5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2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2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4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70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642D9-6517-4BFE-ABFB-6806BBD586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0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BD28-D061-E2C8-814D-8C9133AE3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25AA2-A059-122C-BD31-FFFFCF34E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A4D7-39CB-F537-3F90-0F25E1DD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729F7-76A7-E93C-9109-A70FCCB6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B3D37-A9EB-2077-1242-DEE15C3E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C4A2-650A-27FF-9380-51C9FF25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95ACE-D30E-26D6-B927-0C61775E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D07E-1DB7-0A18-AC40-3C2613F4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89215-634E-D30B-0B46-ACFC97B4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342A-352E-987D-1DFF-F816A6BA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EA7D5-84D0-E52F-B82C-DC000B235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DC7BA-140A-DB6C-3DAD-0BE3D7A6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4D904-A7F8-AF2F-9A77-42269C80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9970F-8CF3-93A6-11AC-9CC3BE82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14F9-8C09-7A36-B9F3-DA45112C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6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7540-964C-94C0-1530-63856EC6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9272-783D-E73D-1D1B-F5252E984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6E26B-5DD9-0155-7054-51C14B15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50CC4-10A0-E75A-FF3E-A9D741E4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23B77-EEA5-442F-F320-B83E96DE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0DD2-F763-A829-AEC1-C55DD24B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5FF03-6A51-9622-3FDA-C50626F4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2135-440D-7520-09F7-4F4BF9B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3BA3-6F1C-61E7-03CD-F435B001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4B6B3-EFC0-5055-9750-6F813DEA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65CC0-3EDD-FEEA-A7A3-32F5D186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B49E-2C5B-5B6C-6570-49F98C4BA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BCBD1-D0F7-8E4E-6771-E7AA0EE8E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47305-0134-9950-0029-A18E91BA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BEA96-2F35-8FBF-4ED6-BF4855EF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A72F0-0511-B1FC-AF28-EC54F861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39FB-2D98-73D7-C853-D21DA3A2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E2FE7-6AB7-B271-E248-04598F0E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A1718-ECDB-AEAD-AEDA-3B076EE56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45C09-DBA7-A29F-5F24-718FD6B64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B9C4C-4423-EA6F-2820-301FCE981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92C12-E033-BC10-4282-75B39915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556E1-5011-87A5-0D19-DC851CFB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197FD-6AD6-1BA3-545E-009D76464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E8D0-54AB-8378-A7CC-9768CB6B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DC4B2-C348-B277-5074-B25BA07D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01ED7-7104-A172-F401-6A7E5622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CA386-5C29-6B72-2E8C-CB8D73C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4AE1F-9DBB-C964-38E0-D495F166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429DF-2E4C-2E47-F977-610C508A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7CB51-9243-F2B4-3A08-F5219064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5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5361-0EF8-5AC4-10A0-0521A1A8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4D0F-9E09-0021-3B98-38EC21FD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4E598-13B5-7046-347C-42773F637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66B56-F94D-B8DE-24CC-C8B66B5B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95DDE-F1E5-3DFC-F26F-7F508AB1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A5240-1213-2A45-BB8E-3FC1FD50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292A-577B-B76D-18A0-F41D0A37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E85CF-4FE5-7D34-8D28-F0E9CBEA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05EF9-FD83-6305-4DA7-145EEBD7C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C4689-2254-DB52-08AA-2F54F6AD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2439F-90C1-D252-A836-7D4E8273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FAF96-F092-4A6B-2C37-243550CF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7F9D1-F1AE-6D85-1E63-EDA1C382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1C6B1-07F3-9DFC-9BD1-10E1043A0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DFE15-2083-3224-C421-44C6FDDA4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6/27/2023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69759-CB96-6571-D3AF-9B71FC934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4CE85-38B2-2E76-E211-A4837A95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03EB4-1795-8B3A-4898-B510A27B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2282951"/>
            <a:ext cx="10640754" cy="1892663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SOK: Side Channel Monitoring for Additive Manufacturing – Bridging Cybersecurity and Quality Assurance Communities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99459-DB18-E88E-F17A-CBE3CB5B8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876333"/>
          </a:xfrm>
        </p:spPr>
        <p:txBody>
          <a:bodyPr anchor="ctr">
            <a:norm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</a:rPr>
              <a:t>Muhammad Ahsan</a:t>
            </a:r>
            <a:r>
              <a:rPr lang="en-US" sz="2000" dirty="0">
                <a:solidFill>
                  <a:schemeClr val="tx2"/>
                </a:solidFill>
              </a:rPr>
              <a:t>, Muhammad Haris </a:t>
            </a:r>
            <a:r>
              <a:rPr lang="en-US" sz="2000" dirty="0" err="1">
                <a:solidFill>
                  <a:schemeClr val="tx2"/>
                </a:solidFill>
              </a:rPr>
              <a:t>Rais</a:t>
            </a:r>
            <a:r>
              <a:rPr lang="en-US" sz="2000" dirty="0">
                <a:solidFill>
                  <a:schemeClr val="tx2"/>
                </a:solidFill>
              </a:rPr>
              <a:t>, Irfan Ahmed</a:t>
            </a:r>
          </a:p>
          <a:p>
            <a:pPr algn="r"/>
            <a:r>
              <a:rPr lang="en-US" sz="2000" dirty="0">
                <a:solidFill>
                  <a:schemeClr val="tx2"/>
                </a:solidFill>
              </a:rPr>
              <a:t>Virginia Commonwealth University, Richmond, USA</a:t>
            </a: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42" name="Freeform: Shape 2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2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2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3" name="Freeform: Shape 2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2" descr="Digital Tech Credential | VCU Continuing and Professional Education">
            <a:extLst>
              <a:ext uri="{FF2B5EF4-FFF2-40B4-BE49-F238E27FC236}">
                <a16:creationId xmlns:a16="http://schemas.microsoft.com/office/drawing/2014/main" id="{576B75A3-7C05-D6C5-667A-85039A43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42" y="600337"/>
            <a:ext cx="5137405" cy="10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2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55" name="Freeform: Shape 3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3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3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3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458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Magnifying glass on clear background">
            <a:extLst>
              <a:ext uri="{FF2B5EF4-FFF2-40B4-BE49-F238E27FC236}">
                <a16:creationId xmlns:a16="http://schemas.microsoft.com/office/drawing/2014/main" id="{11A59A45-F2F6-06AB-D87A-F1F44A810B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5312A-15FF-48E5-B984-C0E4FBA927CC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you!!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i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A96C51-F2A5-4488-BF1F-52C9486A3A03}"/>
              </a:ext>
            </a:extLst>
          </p:cNvPr>
          <p:cNvSpPr txBox="1"/>
          <p:nvPr/>
        </p:nvSpPr>
        <p:spPr>
          <a:xfrm>
            <a:off x="2954022" y="5694084"/>
            <a:ext cx="683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Contact Information: ahsanm5@vcu.edu</a:t>
            </a:r>
          </a:p>
        </p:txBody>
      </p:sp>
    </p:spTree>
    <p:extLst>
      <p:ext uri="{BB962C8B-B14F-4D97-AF65-F5344CB8AC3E}">
        <p14:creationId xmlns:p14="http://schemas.microsoft.com/office/powerpoint/2010/main" val="265255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2FC7-1E49-70E1-269C-1DE475106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Fused Filament 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3ACE0-DC1C-8F99-E3E8-5C9B7E81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5480" cy="4351338"/>
          </a:xfrm>
        </p:spPr>
        <p:txBody>
          <a:bodyPr/>
          <a:lstStyle/>
          <a:p>
            <a:r>
              <a:rPr lang="en-US" dirty="0"/>
              <a:t>Fused Filament Fabrication is a type of Additive Manufacturing</a:t>
            </a:r>
          </a:p>
          <a:p>
            <a:r>
              <a:rPr lang="en-US" dirty="0"/>
              <a:t>A material extrusion-based process </a:t>
            </a:r>
          </a:p>
          <a:p>
            <a:r>
              <a:rPr lang="en-US" dirty="0"/>
              <a:t>Extruding a heated filament through a heated nozzle and depositing layer by layer to create a 3D object.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oogle Shape;140;p4">
            <a:extLst>
              <a:ext uri="{FF2B5EF4-FFF2-40B4-BE49-F238E27FC236}">
                <a16:creationId xmlns:a16="http://schemas.microsoft.com/office/drawing/2014/main" id="{46C63328-162F-4E6C-874A-2D8222D145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053"/>
          <a:stretch/>
        </p:blipFill>
        <p:spPr>
          <a:xfrm>
            <a:off x="847228" y="4951212"/>
            <a:ext cx="304010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1;p4">
            <a:extLst>
              <a:ext uri="{FF2B5EF4-FFF2-40B4-BE49-F238E27FC236}">
                <a16:creationId xmlns:a16="http://schemas.microsoft.com/office/drawing/2014/main" id="{459FEFA0-5756-4948-B81B-33197B5203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28" y="4967945"/>
            <a:ext cx="304010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2;p4">
            <a:extLst>
              <a:ext uri="{FF2B5EF4-FFF2-40B4-BE49-F238E27FC236}">
                <a16:creationId xmlns:a16="http://schemas.microsoft.com/office/drawing/2014/main" id="{CD4AB681-EB16-48D2-8B39-A7C5ED9D00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50" r="6116"/>
          <a:stretch/>
        </p:blipFill>
        <p:spPr>
          <a:xfrm>
            <a:off x="847227" y="4951212"/>
            <a:ext cx="3040103" cy="16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3;p4">
            <a:extLst>
              <a:ext uri="{FF2B5EF4-FFF2-40B4-BE49-F238E27FC236}">
                <a16:creationId xmlns:a16="http://schemas.microsoft.com/office/drawing/2014/main" id="{E89F1759-CC10-4C45-A91F-D4370DFB976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995" r="15499" b="18864"/>
          <a:stretch/>
        </p:blipFill>
        <p:spPr>
          <a:xfrm>
            <a:off x="838207" y="4967945"/>
            <a:ext cx="304912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4;p4">
            <a:extLst>
              <a:ext uri="{FF2B5EF4-FFF2-40B4-BE49-F238E27FC236}">
                <a16:creationId xmlns:a16="http://schemas.microsoft.com/office/drawing/2014/main" id="{1FC7308C-5412-485B-9F61-68C56C2D736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537" t="-7942" r="13174"/>
          <a:stretch/>
        </p:blipFill>
        <p:spPr>
          <a:xfrm>
            <a:off x="838206" y="4967945"/>
            <a:ext cx="3049123" cy="165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0;p4">
            <a:extLst>
              <a:ext uri="{FF2B5EF4-FFF2-40B4-BE49-F238E27FC236}">
                <a16:creationId xmlns:a16="http://schemas.microsoft.com/office/drawing/2014/main" id="{6862EB87-AB0D-49AD-AFFB-F3014BBE67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053"/>
          <a:stretch/>
        </p:blipFill>
        <p:spPr>
          <a:xfrm>
            <a:off x="847226" y="4967945"/>
            <a:ext cx="304010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1;p4">
            <a:extLst>
              <a:ext uri="{FF2B5EF4-FFF2-40B4-BE49-F238E27FC236}">
                <a16:creationId xmlns:a16="http://schemas.microsoft.com/office/drawing/2014/main" id="{2FD4426F-32B1-470B-AC95-4FC0302156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26" y="4984678"/>
            <a:ext cx="304010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2;p4">
            <a:extLst>
              <a:ext uri="{FF2B5EF4-FFF2-40B4-BE49-F238E27FC236}">
                <a16:creationId xmlns:a16="http://schemas.microsoft.com/office/drawing/2014/main" id="{0ECE8AC6-D89D-44C3-95D4-AA5CB6B15C4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50" r="6116"/>
          <a:stretch/>
        </p:blipFill>
        <p:spPr>
          <a:xfrm>
            <a:off x="847225" y="4967945"/>
            <a:ext cx="3040103" cy="16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3;p4">
            <a:extLst>
              <a:ext uri="{FF2B5EF4-FFF2-40B4-BE49-F238E27FC236}">
                <a16:creationId xmlns:a16="http://schemas.microsoft.com/office/drawing/2014/main" id="{ADD340BB-D684-46DE-A077-37EA843F9E3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995" r="15499" b="18864"/>
          <a:stretch/>
        </p:blipFill>
        <p:spPr>
          <a:xfrm>
            <a:off x="838205" y="4984678"/>
            <a:ext cx="304912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4;p4">
            <a:extLst>
              <a:ext uri="{FF2B5EF4-FFF2-40B4-BE49-F238E27FC236}">
                <a16:creationId xmlns:a16="http://schemas.microsoft.com/office/drawing/2014/main" id="{528FA4A6-3C22-4D49-A5BC-6507007847A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537" t="-7942" r="13174"/>
          <a:stretch/>
        </p:blipFill>
        <p:spPr>
          <a:xfrm>
            <a:off x="838204" y="4984678"/>
            <a:ext cx="3049123" cy="165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0;p4">
            <a:extLst>
              <a:ext uri="{FF2B5EF4-FFF2-40B4-BE49-F238E27FC236}">
                <a16:creationId xmlns:a16="http://schemas.microsoft.com/office/drawing/2014/main" id="{9433CEDC-0F57-4A04-989A-C156CAC7FB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053"/>
          <a:stretch/>
        </p:blipFill>
        <p:spPr>
          <a:xfrm>
            <a:off x="847224" y="4933856"/>
            <a:ext cx="304010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1;p4">
            <a:extLst>
              <a:ext uri="{FF2B5EF4-FFF2-40B4-BE49-F238E27FC236}">
                <a16:creationId xmlns:a16="http://schemas.microsoft.com/office/drawing/2014/main" id="{51FDE732-2A07-4DF5-95D1-92B9795BF1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24" y="4950589"/>
            <a:ext cx="304010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42;p4">
            <a:extLst>
              <a:ext uri="{FF2B5EF4-FFF2-40B4-BE49-F238E27FC236}">
                <a16:creationId xmlns:a16="http://schemas.microsoft.com/office/drawing/2014/main" id="{AB428E84-6479-4289-B0CE-25D49CC47D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50" r="6116"/>
          <a:stretch/>
        </p:blipFill>
        <p:spPr>
          <a:xfrm>
            <a:off x="847223" y="4933856"/>
            <a:ext cx="3040103" cy="16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3;p4">
            <a:extLst>
              <a:ext uri="{FF2B5EF4-FFF2-40B4-BE49-F238E27FC236}">
                <a16:creationId xmlns:a16="http://schemas.microsoft.com/office/drawing/2014/main" id="{8DB192B8-8F0D-4984-BFBA-751E250FA54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995" r="15499" b="18864"/>
          <a:stretch/>
        </p:blipFill>
        <p:spPr>
          <a:xfrm>
            <a:off x="838203" y="4950589"/>
            <a:ext cx="304912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4;p4">
            <a:extLst>
              <a:ext uri="{FF2B5EF4-FFF2-40B4-BE49-F238E27FC236}">
                <a16:creationId xmlns:a16="http://schemas.microsoft.com/office/drawing/2014/main" id="{656CD8CA-600A-4967-925E-16108DE18A7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537" t="-7942" r="13174"/>
          <a:stretch/>
        </p:blipFill>
        <p:spPr>
          <a:xfrm>
            <a:off x="838202" y="4950589"/>
            <a:ext cx="3049123" cy="165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40;p4">
            <a:extLst>
              <a:ext uri="{FF2B5EF4-FFF2-40B4-BE49-F238E27FC236}">
                <a16:creationId xmlns:a16="http://schemas.microsoft.com/office/drawing/2014/main" id="{4CDD83CB-6707-4FFC-85BC-93C1BE04B8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9053"/>
          <a:stretch/>
        </p:blipFill>
        <p:spPr>
          <a:xfrm>
            <a:off x="847222" y="4950589"/>
            <a:ext cx="304010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1;p4">
            <a:extLst>
              <a:ext uri="{FF2B5EF4-FFF2-40B4-BE49-F238E27FC236}">
                <a16:creationId xmlns:a16="http://schemas.microsoft.com/office/drawing/2014/main" id="{FB41AECC-1052-40FE-B271-398DF59AAC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22" y="4967322"/>
            <a:ext cx="304010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2;p4">
            <a:extLst>
              <a:ext uri="{FF2B5EF4-FFF2-40B4-BE49-F238E27FC236}">
                <a16:creationId xmlns:a16="http://schemas.microsoft.com/office/drawing/2014/main" id="{134BCF18-5D60-4E26-91C1-B163F50A9F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50" r="6116"/>
          <a:stretch/>
        </p:blipFill>
        <p:spPr>
          <a:xfrm>
            <a:off x="847221" y="4950589"/>
            <a:ext cx="3040103" cy="16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3;p4">
            <a:extLst>
              <a:ext uri="{FF2B5EF4-FFF2-40B4-BE49-F238E27FC236}">
                <a16:creationId xmlns:a16="http://schemas.microsoft.com/office/drawing/2014/main" id="{DD5328A6-F629-4CC3-A073-0EF00D45C7A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995" r="15499" b="18864"/>
          <a:stretch/>
        </p:blipFill>
        <p:spPr>
          <a:xfrm>
            <a:off x="838201" y="4967322"/>
            <a:ext cx="3049123" cy="16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4;p4">
            <a:extLst>
              <a:ext uri="{FF2B5EF4-FFF2-40B4-BE49-F238E27FC236}">
                <a16:creationId xmlns:a16="http://schemas.microsoft.com/office/drawing/2014/main" id="{D65116B9-D728-4A4F-B9D4-5A2C91B6E3B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537" t="-7942" r="13174"/>
          <a:stretch/>
        </p:blipFill>
        <p:spPr>
          <a:xfrm>
            <a:off x="838200" y="4967322"/>
            <a:ext cx="3049123" cy="165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DBCA958-B684-33B3-7B8D-A0038D90C1BE}"/>
              </a:ext>
            </a:extLst>
          </p:cNvPr>
          <p:cNvGrpSpPr/>
          <p:nvPr/>
        </p:nvGrpSpPr>
        <p:grpSpPr>
          <a:xfrm>
            <a:off x="6829099" y="1883456"/>
            <a:ext cx="5114085" cy="3905687"/>
            <a:chOff x="6829099" y="1883456"/>
            <a:chExt cx="5114085" cy="390568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40DDB58-C733-4975-83A0-0B66BBA85530}"/>
                </a:ext>
              </a:extLst>
            </p:cNvPr>
            <p:cNvGrpSpPr/>
            <p:nvPr/>
          </p:nvGrpSpPr>
          <p:grpSpPr>
            <a:xfrm>
              <a:off x="8045982" y="2767538"/>
              <a:ext cx="3624293" cy="519692"/>
              <a:chOff x="1449239" y="2502205"/>
              <a:chExt cx="3624293" cy="519692"/>
            </a:xfrm>
          </p:grpSpPr>
          <p:sp>
            <p:nvSpPr>
              <p:cNvPr id="25" name="Rounded Rectangle 4">
                <a:extLst>
                  <a:ext uri="{FF2B5EF4-FFF2-40B4-BE49-F238E27FC236}">
                    <a16:creationId xmlns:a16="http://schemas.microsoft.com/office/drawing/2014/main" id="{94C2BFD1-1349-4DEC-9A69-5BFE101F5076}"/>
                  </a:ext>
                </a:extLst>
              </p:cNvPr>
              <p:cNvSpPr/>
              <p:nvPr/>
            </p:nvSpPr>
            <p:spPr>
              <a:xfrm>
                <a:off x="1449239" y="2502205"/>
                <a:ext cx="1511213" cy="51969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+mj-lt"/>
                  </a:rPr>
                  <a:t>STL Editor Software</a:t>
                </a:r>
              </a:p>
            </p:txBody>
          </p:sp>
          <p:sp>
            <p:nvSpPr>
              <p:cNvPr id="26" name="Rounded Rectangle 8">
                <a:extLst>
                  <a:ext uri="{FF2B5EF4-FFF2-40B4-BE49-F238E27FC236}">
                    <a16:creationId xmlns:a16="http://schemas.microsoft.com/office/drawing/2014/main" id="{642DA6A6-6924-45F8-BCD9-855A6A2A817F}"/>
                  </a:ext>
                </a:extLst>
              </p:cNvPr>
              <p:cNvSpPr/>
              <p:nvPr/>
            </p:nvSpPr>
            <p:spPr>
              <a:xfrm>
                <a:off x="3562319" y="2541014"/>
                <a:ext cx="1511213" cy="442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+mj-lt"/>
                  </a:rPr>
                  <a:t>CAD to STL File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5B7F5D0-F2E4-457E-9D3B-2706ED72F5BC}"/>
                  </a:ext>
                </a:extLst>
              </p:cNvPr>
              <p:cNvCxnSpPr>
                <a:cxnSpLocks/>
                <a:stCxn id="25" idx="3"/>
                <a:endCxn id="26" idx="1"/>
              </p:cNvCxnSpPr>
              <p:nvPr/>
            </p:nvCxnSpPr>
            <p:spPr>
              <a:xfrm>
                <a:off x="2960452" y="2762051"/>
                <a:ext cx="601867" cy="2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Down Arrow 28">
              <a:extLst>
                <a:ext uri="{FF2B5EF4-FFF2-40B4-BE49-F238E27FC236}">
                  <a16:creationId xmlns:a16="http://schemas.microsoft.com/office/drawing/2014/main" id="{B3BAE2B1-670C-4180-90C3-466DE61C2E11}"/>
                </a:ext>
              </a:extLst>
            </p:cNvPr>
            <p:cNvSpPr/>
            <p:nvPr/>
          </p:nvSpPr>
          <p:spPr>
            <a:xfrm>
              <a:off x="10856442" y="2551888"/>
              <a:ext cx="148399" cy="251099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BE7F5161-BDFB-4841-8C19-93AEC327AAC3}"/>
                </a:ext>
              </a:extLst>
            </p:cNvPr>
            <p:cNvSpPr/>
            <p:nvPr/>
          </p:nvSpPr>
          <p:spPr>
            <a:xfrm>
              <a:off x="8045981" y="2042765"/>
              <a:ext cx="1511214" cy="4922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</a:rPr>
                <a:t>CAD software</a:t>
              </a:r>
            </a:p>
          </p:txBody>
        </p:sp>
        <p:sp>
          <p:nvSpPr>
            <p:cNvPr id="30" name="Rounded Rectangle 11">
              <a:extLst>
                <a:ext uri="{FF2B5EF4-FFF2-40B4-BE49-F238E27FC236}">
                  <a16:creationId xmlns:a16="http://schemas.microsoft.com/office/drawing/2014/main" id="{0FB952E9-BE78-4849-8FFF-19EE93A163D1}"/>
                </a:ext>
              </a:extLst>
            </p:cNvPr>
            <p:cNvSpPr/>
            <p:nvPr/>
          </p:nvSpPr>
          <p:spPr>
            <a:xfrm>
              <a:off x="10159061" y="2042766"/>
              <a:ext cx="1511214" cy="48850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</a:rPr>
                <a:t>Creating a CAD File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E1E24B-DB01-43BF-8AB8-014D89053B29}"/>
                </a:ext>
              </a:extLst>
            </p:cNvPr>
            <p:cNvCxnSpPr>
              <a:stCxn id="29" idx="3"/>
              <a:endCxn id="30" idx="1"/>
            </p:cNvCxnSpPr>
            <p:nvPr/>
          </p:nvCxnSpPr>
          <p:spPr>
            <a:xfrm flipV="1">
              <a:off x="9557195" y="2287020"/>
              <a:ext cx="601866" cy="1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7D7A7FE-49AA-445A-8C7F-68A3F20C09A5}"/>
                </a:ext>
              </a:extLst>
            </p:cNvPr>
            <p:cNvSpPr/>
            <p:nvPr/>
          </p:nvSpPr>
          <p:spPr>
            <a:xfrm>
              <a:off x="7903199" y="1883456"/>
              <a:ext cx="4039985" cy="160636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06A80D-EA86-4EEB-AF40-7D6CCCE1A4D8}"/>
                </a:ext>
              </a:extLst>
            </p:cNvPr>
            <p:cNvSpPr txBox="1"/>
            <p:nvPr/>
          </p:nvSpPr>
          <p:spPr>
            <a:xfrm>
              <a:off x="6829099" y="2404334"/>
              <a:ext cx="1246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Designing</a:t>
              </a:r>
            </a:p>
          </p:txBody>
        </p:sp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EA21587E-F6A1-4C57-9A69-7F733806E737}"/>
                </a:ext>
              </a:extLst>
            </p:cNvPr>
            <p:cNvSpPr/>
            <p:nvPr/>
          </p:nvSpPr>
          <p:spPr>
            <a:xfrm>
              <a:off x="8045982" y="5041662"/>
              <a:ext cx="1511212" cy="5789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</a:rPr>
                <a:t>3D printer firmware</a:t>
              </a: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84C70781-FA0D-4EFA-A6ED-8C25F274ED04}"/>
                </a:ext>
              </a:extLst>
            </p:cNvPr>
            <p:cNvSpPr/>
            <p:nvPr/>
          </p:nvSpPr>
          <p:spPr>
            <a:xfrm>
              <a:off x="10159062" y="5044978"/>
              <a:ext cx="1511212" cy="58562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</a:rPr>
                <a:t>Printing the object</a:t>
              </a:r>
            </a:p>
          </p:txBody>
        </p:sp>
        <p:sp>
          <p:nvSpPr>
            <p:cNvPr id="36" name="Down Arrow 16">
              <a:extLst>
                <a:ext uri="{FF2B5EF4-FFF2-40B4-BE49-F238E27FC236}">
                  <a16:creationId xmlns:a16="http://schemas.microsoft.com/office/drawing/2014/main" id="{FA9F1E25-41FF-4966-A802-0C21636D76C7}"/>
                </a:ext>
              </a:extLst>
            </p:cNvPr>
            <p:cNvSpPr/>
            <p:nvPr/>
          </p:nvSpPr>
          <p:spPr>
            <a:xfrm>
              <a:off x="10851793" y="4430376"/>
              <a:ext cx="153048" cy="585623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621406-49AC-49EA-B14B-565D7FEE1811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>
              <a:off x="9557194" y="5331152"/>
              <a:ext cx="601868" cy="66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CBDD81-4249-4114-9262-4306AE4448E0}"/>
                </a:ext>
              </a:extLst>
            </p:cNvPr>
            <p:cNvSpPr/>
            <p:nvPr/>
          </p:nvSpPr>
          <p:spPr>
            <a:xfrm>
              <a:off x="7903196" y="4890725"/>
              <a:ext cx="4039985" cy="8984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BFC60B-6765-410D-A369-E45917D1D544}"/>
                </a:ext>
              </a:extLst>
            </p:cNvPr>
            <p:cNvSpPr txBox="1"/>
            <p:nvPr/>
          </p:nvSpPr>
          <p:spPr>
            <a:xfrm>
              <a:off x="6829099" y="5098249"/>
              <a:ext cx="1226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Printing</a:t>
              </a: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D916075B-9D25-4A5F-85FF-176C7C360B5A}"/>
                </a:ext>
              </a:extLst>
            </p:cNvPr>
            <p:cNvSpPr/>
            <p:nvPr/>
          </p:nvSpPr>
          <p:spPr>
            <a:xfrm>
              <a:off x="8045982" y="3893089"/>
              <a:ext cx="1511212" cy="5252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</a:rPr>
                <a:t>Slicer Software</a:t>
              </a:r>
            </a:p>
          </p:txBody>
        </p:sp>
        <p:sp>
          <p:nvSpPr>
            <p:cNvPr id="41" name="Rounded Rectangle 9">
              <a:extLst>
                <a:ext uri="{FF2B5EF4-FFF2-40B4-BE49-F238E27FC236}">
                  <a16:creationId xmlns:a16="http://schemas.microsoft.com/office/drawing/2014/main" id="{CF84BCFE-8C20-42AB-B6BB-50B861FC103E}"/>
                </a:ext>
              </a:extLst>
            </p:cNvPr>
            <p:cNvSpPr/>
            <p:nvPr/>
          </p:nvSpPr>
          <p:spPr>
            <a:xfrm>
              <a:off x="10159062" y="3895521"/>
              <a:ext cx="1511212" cy="52142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+mj-lt"/>
                </a:rPr>
                <a:t>G-codes from STL file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57719D1-49D5-4C02-AB77-41EA0A78F475}"/>
                </a:ext>
              </a:extLst>
            </p:cNvPr>
            <p:cNvCxnSpPr>
              <a:cxnSpLocks/>
              <a:stCxn id="40" idx="3"/>
              <a:endCxn id="41" idx="1"/>
            </p:cNvCxnSpPr>
            <p:nvPr/>
          </p:nvCxnSpPr>
          <p:spPr>
            <a:xfrm>
              <a:off x="9557194" y="4155691"/>
              <a:ext cx="601868" cy="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568C5C-3B82-41CD-9CD0-F889BB9C2349}"/>
                </a:ext>
              </a:extLst>
            </p:cNvPr>
            <p:cNvSpPr/>
            <p:nvPr/>
          </p:nvSpPr>
          <p:spPr>
            <a:xfrm>
              <a:off x="7903197" y="3689374"/>
              <a:ext cx="4039985" cy="90118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A04656-687E-4815-96CE-71A51FBC8FE6}"/>
                </a:ext>
              </a:extLst>
            </p:cNvPr>
            <p:cNvSpPr txBox="1"/>
            <p:nvPr/>
          </p:nvSpPr>
          <p:spPr>
            <a:xfrm>
              <a:off x="6829099" y="3605263"/>
              <a:ext cx="1073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+mj-lt"/>
                </a:rPr>
                <a:t>Slicing</a:t>
              </a:r>
            </a:p>
          </p:txBody>
        </p:sp>
        <p:sp>
          <p:nvSpPr>
            <p:cNvPr id="45" name="Down Arrow 28">
              <a:extLst>
                <a:ext uri="{FF2B5EF4-FFF2-40B4-BE49-F238E27FC236}">
                  <a16:creationId xmlns:a16="http://schemas.microsoft.com/office/drawing/2014/main" id="{389E1026-82AB-40AA-A8CC-FC60659EF747}"/>
                </a:ext>
              </a:extLst>
            </p:cNvPr>
            <p:cNvSpPr/>
            <p:nvPr/>
          </p:nvSpPr>
          <p:spPr>
            <a:xfrm>
              <a:off x="10856442" y="3277364"/>
              <a:ext cx="148399" cy="595605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4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4B5A9-9D29-56B0-A7F8-1E967C03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Systematization Methodology</a:t>
            </a:r>
          </a:p>
        </p:txBody>
      </p:sp>
      <p:pic>
        <p:nvPicPr>
          <p:cNvPr id="5" name="Picture 4" descr="A screenshot of a device&#10;&#10;Description automatically generated with low confidence">
            <a:extLst>
              <a:ext uri="{FF2B5EF4-FFF2-40B4-BE49-F238E27FC236}">
                <a16:creationId xmlns:a16="http://schemas.microsoft.com/office/drawing/2014/main" id="{683595DD-A685-AFE8-6F27-F970C6AE7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0" y="2098620"/>
            <a:ext cx="11658251" cy="38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4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47546-9A0E-77A6-FEF4-C8E02ABD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/>
              <a:t>Side Channel</a:t>
            </a:r>
            <a:endParaRPr lang="en-US" sz="50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C09D-12CC-F998-CB79-2BCCBD8A7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3954128" cy="3410712"/>
          </a:xfrm>
        </p:spPr>
        <p:txBody>
          <a:bodyPr anchor="t">
            <a:normAutofit/>
          </a:bodyPr>
          <a:lstStyle/>
          <a:p>
            <a:pPr algn="just"/>
            <a:r>
              <a:rPr lang="en-US" sz="2200"/>
              <a:t>It refers to physical domain data that is being leaked from the AM process.</a:t>
            </a:r>
          </a:p>
          <a:p>
            <a:pPr algn="just"/>
            <a:r>
              <a:rPr lang="en-US" sz="2200"/>
              <a:t>Monitoring and Detection techniques uses Side Channels.</a:t>
            </a:r>
          </a:p>
          <a:p>
            <a:pPr algn="just"/>
            <a:r>
              <a:rPr lang="en-US" sz="2200"/>
              <a:t>Total of 8 Side Channels are extensively researched in literature.</a:t>
            </a:r>
            <a:endParaRPr lang="en-US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6F4F633-90F3-E4A0-D6DD-1D1B5F285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73120"/>
              </p:ext>
            </p:extLst>
          </p:nvPr>
        </p:nvGraphicFramePr>
        <p:xfrm>
          <a:off x="5081451" y="1763482"/>
          <a:ext cx="6366767" cy="314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174">
                  <a:extLst>
                    <a:ext uri="{9D8B030D-6E8A-4147-A177-3AD203B41FA5}">
                      <a16:colId xmlns:a16="http://schemas.microsoft.com/office/drawing/2014/main" val="316045202"/>
                    </a:ext>
                  </a:extLst>
                </a:gridCol>
                <a:gridCol w="3703593">
                  <a:extLst>
                    <a:ext uri="{9D8B030D-6E8A-4147-A177-3AD203B41FA5}">
                      <a16:colId xmlns:a16="http://schemas.microsoft.com/office/drawing/2014/main" val="2040385971"/>
                    </a:ext>
                  </a:extLst>
                </a:gridCol>
              </a:tblGrid>
              <a:tr h="6639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 dirty="0">
                          <a:solidFill>
                            <a:sysClr val="windowText" lastClr="000000"/>
                          </a:solidFill>
                        </a:rPr>
                        <a:t>Acoustics</a:t>
                      </a:r>
                    </a:p>
                  </a:txBody>
                  <a:tcPr marL="150876" marR="150876" marT="75438" marB="75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>
                          <a:solidFill>
                            <a:sysClr val="windowText" lastClr="000000"/>
                          </a:solidFill>
                        </a:rPr>
                        <a:t>Electric Current</a:t>
                      </a:r>
                    </a:p>
                  </a:txBody>
                  <a:tcPr marL="150876" marR="150876" marT="75438" marB="75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905186"/>
                  </a:ext>
                </a:extLst>
              </a:tr>
              <a:tr h="6639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>
                          <a:solidFill>
                            <a:sysClr val="windowText" lastClr="000000"/>
                          </a:solidFill>
                        </a:rPr>
                        <a:t>Thermal</a:t>
                      </a:r>
                    </a:p>
                  </a:txBody>
                  <a:tcPr marL="150876" marR="150876" marT="75438" marB="7543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>
                          <a:solidFill>
                            <a:sysClr val="windowText" lastClr="000000"/>
                          </a:solidFill>
                        </a:rPr>
                        <a:t>Optical</a:t>
                      </a:r>
                    </a:p>
                  </a:txBody>
                  <a:tcPr marL="150876" marR="150876" marT="75438" marB="7543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637506"/>
                  </a:ext>
                </a:extLst>
              </a:tr>
              <a:tr h="6639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>
                          <a:solidFill>
                            <a:sysClr val="windowText" lastClr="000000"/>
                          </a:solidFill>
                        </a:rPr>
                        <a:t>Laser</a:t>
                      </a:r>
                    </a:p>
                  </a:txBody>
                  <a:tcPr marL="150876" marR="150876" marT="75438" marB="75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>
                          <a:solidFill>
                            <a:sysClr val="windowText" lastClr="000000"/>
                          </a:solidFill>
                        </a:rPr>
                        <a:t>Pressure</a:t>
                      </a:r>
                    </a:p>
                  </a:txBody>
                  <a:tcPr marL="150876" marR="150876" marT="75438" marB="75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59085"/>
                  </a:ext>
                </a:extLst>
              </a:tr>
              <a:tr h="11314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>
                          <a:solidFill>
                            <a:sysClr val="windowText" lastClr="000000"/>
                          </a:solidFill>
                        </a:rPr>
                        <a:t>Vibration</a:t>
                      </a:r>
                    </a:p>
                  </a:txBody>
                  <a:tcPr marL="150876" marR="150876" marT="75438" marB="75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300" b="0" dirty="0">
                          <a:solidFill>
                            <a:sysClr val="windowText" lastClr="000000"/>
                          </a:solidFill>
                        </a:rPr>
                        <a:t>Heterogeneous Sensors</a:t>
                      </a:r>
                    </a:p>
                  </a:txBody>
                  <a:tcPr marL="150876" marR="150876" marT="75438" marB="75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6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15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0ABD-C38C-4E39-B8DB-FB0121A5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Process Anomalies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38638-0E6C-B1C4-F0B1-BF6714E8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684"/>
            <a:ext cx="5667103" cy="4351338"/>
          </a:xfrm>
        </p:spPr>
        <p:txBody>
          <a:bodyPr/>
          <a:lstStyle/>
          <a:p>
            <a:pPr algn="just"/>
            <a:r>
              <a:rPr lang="en-US" sz="2200" dirty="0"/>
              <a:t>These are the potential anomalies/defects that are being monitored using Side Channels.</a:t>
            </a:r>
          </a:p>
          <a:p>
            <a:pPr algn="just"/>
            <a:r>
              <a:rPr lang="en-US" sz="2200" dirty="0"/>
              <a:t>Three types</a:t>
            </a:r>
          </a:p>
          <a:p>
            <a:pPr lvl="1" algn="just"/>
            <a:r>
              <a:rPr lang="en-US" sz="2200" dirty="0"/>
              <a:t>Kinetic</a:t>
            </a:r>
          </a:p>
          <a:p>
            <a:pPr lvl="1" algn="just"/>
            <a:r>
              <a:rPr lang="en-US" sz="2200" dirty="0"/>
              <a:t>Thermodynamic</a:t>
            </a:r>
          </a:p>
          <a:p>
            <a:pPr lvl="1" algn="just"/>
            <a:r>
              <a:rPr lang="en-US" sz="2200" dirty="0"/>
              <a:t>Hybrid</a:t>
            </a:r>
          </a:p>
          <a:p>
            <a:pPr algn="just"/>
            <a:r>
              <a:rPr lang="en-US" sz="2200" dirty="0"/>
              <a:t>12 process anomalies</a:t>
            </a:r>
          </a:p>
          <a:p>
            <a:pPr algn="just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5429F-10E6-7B90-0A1F-DC6C0AB2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997666"/>
            <a:ext cx="4579506" cy="3022474"/>
          </a:xfrm>
          <a:prstGeom prst="rect">
            <a:avLst/>
          </a:prstGeom>
        </p:spPr>
      </p:pic>
      <p:pic>
        <p:nvPicPr>
          <p:cNvPr id="4" name="Picture 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B00F1D53-9FD7-B8E5-B473-7F0DE6B72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33" y="3249851"/>
            <a:ext cx="3638963" cy="34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6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5CB88-47DC-DFE1-2CFE-37AB57FD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600" b="1"/>
              <a:t>Side Channel Limitations and Challenges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2BF6-B70D-5611-8A21-C4D352EF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161282" cy="3207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Intrinsic limitation associated with each Side Channel</a:t>
            </a:r>
          </a:p>
          <a:p>
            <a:pPr lvl="1"/>
            <a:r>
              <a:rPr lang="en-US" dirty="0"/>
              <a:t>Scope -&gt; defines physical domain (Kinetic, Thermal)</a:t>
            </a:r>
          </a:p>
          <a:p>
            <a:pPr lvl="1"/>
            <a:r>
              <a:rPr lang="en-US" dirty="0"/>
              <a:t>Intrusiveness</a:t>
            </a:r>
          </a:p>
          <a:p>
            <a:pPr lvl="1"/>
            <a:r>
              <a:rPr lang="en-US" dirty="0"/>
              <a:t>Noise Sensitivity</a:t>
            </a:r>
          </a:p>
          <a:p>
            <a:pPr lvl="1"/>
            <a:r>
              <a:rPr lang="en-US" dirty="0"/>
              <a:t>Calibration Complexity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09CC1-DA12-2494-70D7-1CDA08C8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84" y="1887230"/>
            <a:ext cx="6922008" cy="31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8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5F7B-7F3E-2376-27A2-C841EFE9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 b="1"/>
              <a:t>Research Challenges</a:t>
            </a:r>
            <a:endParaRPr lang="en-US" sz="6800"/>
          </a:p>
        </p:txBody>
      </p: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48C055-B516-CB33-6B20-61B6566C8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595189"/>
              </p:ext>
            </p:extLst>
          </p:nvPr>
        </p:nvGraphicFramePr>
        <p:xfrm>
          <a:off x="5108536" y="1449624"/>
          <a:ext cx="5851202" cy="492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052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5F7B-7F3E-2376-27A2-C841EFE9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/>
              <a:t>Future Recommendations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48C055-B516-CB33-6B20-61B6566C8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494122"/>
              </p:ext>
            </p:extLst>
          </p:nvPr>
        </p:nvGraphicFramePr>
        <p:xfrm>
          <a:off x="1205048" y="2247683"/>
          <a:ext cx="9781903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223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EDC7-3FA4-49A9-BB75-850969A7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 - QA vs Security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6F814-B58F-4016-AB7B-13688C35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4560"/>
            <a:ext cx="5157787" cy="399510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QA monitoring is quality focused</a:t>
            </a:r>
          </a:p>
          <a:p>
            <a:pPr algn="just"/>
            <a:r>
              <a:rPr lang="en-US" dirty="0"/>
              <a:t>QA focused on printed part</a:t>
            </a:r>
          </a:p>
          <a:p>
            <a:pPr algn="just"/>
            <a:r>
              <a:rPr lang="en-US" dirty="0"/>
              <a:t>QA used for optimizing printing parameters</a:t>
            </a:r>
          </a:p>
          <a:p>
            <a:pPr algn="just"/>
            <a:r>
              <a:rPr lang="en-US" dirty="0"/>
              <a:t>QA monitoring systems has low precision</a:t>
            </a:r>
          </a:p>
          <a:p>
            <a:pPr algn="just"/>
            <a:r>
              <a:rPr lang="en-US" dirty="0"/>
              <a:t>QA covers broader set of anomalies</a:t>
            </a:r>
          </a:p>
          <a:p>
            <a:pPr algn="just"/>
            <a:r>
              <a:rPr lang="en-US" dirty="0"/>
              <a:t>One process anomaly at a time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BEA93-B790-429E-B639-295BF34B5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4560"/>
            <a:ext cx="5183188" cy="399510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Security is deception focused.</a:t>
            </a:r>
          </a:p>
          <a:p>
            <a:pPr algn="just"/>
            <a:r>
              <a:rPr lang="en-US" dirty="0"/>
              <a:t>Security focus on detecting malicious modification in process.</a:t>
            </a:r>
          </a:p>
          <a:p>
            <a:pPr algn="just"/>
            <a:r>
              <a:rPr lang="en-US" dirty="0"/>
              <a:t>Security focuses on printing process integrity</a:t>
            </a:r>
          </a:p>
          <a:p>
            <a:pPr algn="just"/>
            <a:r>
              <a:rPr lang="en-US" dirty="0"/>
              <a:t>Security systems are more accurate and precise in detecting anomalies</a:t>
            </a:r>
          </a:p>
          <a:p>
            <a:pPr algn="just"/>
            <a:r>
              <a:rPr lang="en-US" dirty="0"/>
              <a:t>Covers most of the detection surface</a:t>
            </a:r>
          </a:p>
        </p:txBody>
      </p:sp>
    </p:spTree>
    <p:extLst>
      <p:ext uri="{BB962C8B-B14F-4D97-AF65-F5344CB8AC3E}">
        <p14:creationId xmlns:p14="http://schemas.microsoft.com/office/powerpoint/2010/main" val="369296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9469</TotalTime>
  <Words>334</Words>
  <Application>Microsoft Office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SOK: Side Channel Monitoring for Additive Manufacturing – Bridging Cybersecurity and Quality Assurance Communities</vt:lpstr>
      <vt:lpstr>Fused Filament Fabrication</vt:lpstr>
      <vt:lpstr>Systematization Methodology</vt:lpstr>
      <vt:lpstr>Side Channel</vt:lpstr>
      <vt:lpstr>Process Anomalies</vt:lpstr>
      <vt:lpstr>Side Channel Limitations and Challenges</vt:lpstr>
      <vt:lpstr>Research Challenges</vt:lpstr>
      <vt:lpstr>Future Recommendations</vt:lpstr>
      <vt:lpstr>Conclusion - QA vs Security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SOK: Side Channel Monitoring for Additive Manufacturing – Bridging Cybersecurity and Quality Assurance Communities</dc:title>
  <dc:creator>Muhammad Ahsan Anwar</dc:creator>
  <cp:lastModifiedBy>Muhammad Ahsan</cp:lastModifiedBy>
  <cp:revision>152</cp:revision>
  <dcterms:created xsi:type="dcterms:W3CDTF">2023-06-18T18:00:31Z</dcterms:created>
  <dcterms:modified xsi:type="dcterms:W3CDTF">2023-06-28T00:28:43Z</dcterms:modified>
</cp:coreProperties>
</file>